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5"/>
  </p:notesMasterIdLst>
  <p:sldIdLst>
    <p:sldId id="256" r:id="rId2"/>
    <p:sldId id="257" r:id="rId3"/>
    <p:sldId id="258" r:id="rId4"/>
    <p:sldId id="259" r:id="rId5"/>
    <p:sldId id="261" r:id="rId6"/>
    <p:sldId id="279" r:id="rId7"/>
    <p:sldId id="278" r:id="rId8"/>
    <p:sldId id="277" r:id="rId9"/>
    <p:sldId id="275" r:id="rId10"/>
    <p:sldId id="262" r:id="rId11"/>
    <p:sldId id="276" r:id="rId12"/>
    <p:sldId id="271" r:id="rId13"/>
    <p:sldId id="272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215" d="100"/>
          <a:sy n="215" d="100"/>
        </p:scale>
        <p:origin x="-376" y="-1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notesMaster" Target="notesMasters/notesMaster1.xml"/><Relationship Id="rId16" Type="http://schemas.openxmlformats.org/officeDocument/2006/relationships/printerSettings" Target="printerSettings/printerSettings1.bin"/><Relationship Id="rId17" Type="http://schemas.openxmlformats.org/officeDocument/2006/relationships/presProps" Target="presProps.xml"/><Relationship Id="rId18" Type="http://schemas.openxmlformats.org/officeDocument/2006/relationships/viewProps" Target="viewProps.xml"/><Relationship Id="rId1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5B802F5-931F-400E-8020-7B31F1936841}" type="datetimeFigureOut">
              <a:rPr lang="en-US" smtClean="0"/>
              <a:pPr/>
              <a:t>12/2/14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5248FDB-D93E-4A9F-A57D-E1468A8587C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0556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248FDB-D93E-4A9F-A57D-E1468A8587C0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248FDB-D93E-4A9F-A57D-E1468A8587C0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248FDB-D93E-4A9F-A57D-E1468A8587C0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248FDB-D93E-4A9F-A57D-E1468A8587C0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248FDB-D93E-4A9F-A57D-E1468A8587C0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248FDB-D93E-4A9F-A57D-E1468A8587C0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248FDB-D93E-4A9F-A57D-E1468A8587C0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248FDB-D93E-4A9F-A57D-E1468A8587C0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248FDB-D93E-4A9F-A57D-E1468A8587C0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248FDB-D93E-4A9F-A57D-E1468A8587C0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248FDB-D93E-4A9F-A57D-E1468A8587C0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248FDB-D93E-4A9F-A57D-E1468A8587C0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ounded Rectangle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</a:lstStyle>
          <a:p>
            <a:endParaRPr kumimoji="0" lang="en-US"/>
          </a:p>
        </p:txBody>
      </p:sp>
      <p:sp>
        <p:nvSpPr>
          <p:cNvPr id="20" name="Subtitle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endParaRPr kumimoji="0" lang="en-US"/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9CB88-5E1A-4FAC-892A-60949ACB1F6F}" type="datetimeFigureOut">
              <a:rPr lang="en-US" smtClean="0"/>
              <a:pPr/>
              <a:t>12/2/14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74DF9-AD47-4691-BA21-BBFCE3637A9A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/>
          <a:p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/>
          <a:p>
            <a:pPr lvl="0" eaLnBrk="1" latinLnBrk="0" hangingPunct="1"/>
            <a:endParaRPr/>
          </a:p>
          <a:p>
            <a:pPr lvl="1" eaLnBrk="1" latinLnBrk="0" hangingPunct="1"/>
            <a:endParaRPr/>
          </a:p>
          <a:p>
            <a:pPr lvl="2" eaLnBrk="1" latinLnBrk="0" hangingPunct="1"/>
            <a:endParaRPr/>
          </a:p>
          <a:p>
            <a:pPr lvl="3" eaLnBrk="1" latinLnBrk="0" hangingPunct="1"/>
            <a:endParaRPr/>
          </a:p>
          <a:p>
            <a:pPr lvl="4" eaLnBrk="1" latinLnBrk="0" hangingPunct="1"/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9CB88-5E1A-4FAC-892A-60949ACB1F6F}" type="datetimeFigureOut">
              <a:rPr lang="en-US" smtClean="0"/>
              <a:pPr/>
              <a:t>12/2/14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74DF9-AD47-4691-BA21-BBFCE3637A9A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/>
          <a:p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/>
          <a:p>
            <a:pPr lvl="0" eaLnBrk="1" latinLnBrk="0" hangingPunct="1"/>
            <a:endParaRPr/>
          </a:p>
          <a:p>
            <a:pPr lvl="1" eaLnBrk="1" latinLnBrk="0" hangingPunct="1"/>
            <a:endParaRPr/>
          </a:p>
          <a:p>
            <a:pPr lvl="2" eaLnBrk="1" latinLnBrk="0" hangingPunct="1"/>
            <a:endParaRPr/>
          </a:p>
          <a:p>
            <a:pPr lvl="3" eaLnBrk="1" latinLnBrk="0" hangingPunct="1"/>
            <a:endParaRPr/>
          </a:p>
          <a:p>
            <a:pPr lvl="4" eaLnBrk="1" latinLnBrk="0" hangingPunct="1"/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9CB88-5E1A-4FAC-892A-60949ACB1F6F}" type="datetimeFigureOut">
              <a:rPr lang="en-US" smtClean="0"/>
              <a:pPr/>
              <a:t>12/2/14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74DF9-AD47-4691-BA21-BBFCE3637A9A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/>
          <a:p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/>
          <a:p>
            <a:pPr lvl="0" eaLnBrk="1" latinLnBrk="0" hangingPunct="1"/>
            <a:endParaRPr/>
          </a:p>
          <a:p>
            <a:pPr lvl="1" eaLnBrk="1" latinLnBrk="0" hangingPunct="1"/>
            <a:endParaRPr/>
          </a:p>
          <a:p>
            <a:pPr lvl="2" eaLnBrk="1" latinLnBrk="0" hangingPunct="1"/>
            <a:endParaRPr/>
          </a:p>
          <a:p>
            <a:pPr lvl="3" eaLnBrk="1" latinLnBrk="0" hangingPunct="1"/>
            <a:endParaRPr/>
          </a:p>
          <a:p>
            <a:pPr lvl="4" eaLnBrk="1" latinLnBrk="0" hangingPunct="1"/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9CB88-5E1A-4FAC-892A-60949ACB1F6F}" type="datetimeFigureOut">
              <a:rPr lang="en-US" smtClean="0"/>
              <a:pPr/>
              <a:t>12/2/14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74DF9-AD47-4691-BA21-BBFCE3637A9A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ounded Rectangle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</a:lstStyle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9CB88-5E1A-4FAC-892A-60949ACB1F6F}" type="datetimeFigureOut">
              <a:rPr lang="en-US" smtClean="0"/>
              <a:pPr/>
              <a:t>12/2/14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74DF9-AD47-4691-BA21-BBFCE3637A9A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endParaRPr/>
          </a:p>
          <a:p>
            <a:pPr lvl="1" eaLnBrk="1" latinLnBrk="0" hangingPunct="1"/>
            <a:endParaRPr/>
          </a:p>
          <a:p>
            <a:pPr lvl="2" eaLnBrk="1" latinLnBrk="0" hangingPunct="1"/>
            <a:endParaRPr/>
          </a:p>
          <a:p>
            <a:pPr lvl="3" eaLnBrk="1" latinLnBrk="0" hangingPunct="1"/>
            <a:endParaRPr/>
          </a:p>
          <a:p>
            <a:pPr lvl="4" eaLnBrk="1" latinLnBrk="0" hangingPunct="1"/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endParaRPr/>
          </a:p>
          <a:p>
            <a:pPr lvl="1" eaLnBrk="1" latinLnBrk="0" hangingPunct="1"/>
            <a:endParaRPr/>
          </a:p>
          <a:p>
            <a:pPr lvl="2" eaLnBrk="1" latinLnBrk="0" hangingPunct="1"/>
            <a:endParaRPr/>
          </a:p>
          <a:p>
            <a:pPr lvl="3" eaLnBrk="1" latinLnBrk="0" hangingPunct="1"/>
            <a:endParaRPr/>
          </a:p>
          <a:p>
            <a:pPr lvl="4" eaLnBrk="1" latinLnBrk="0" hangingPunct="1"/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9CB88-5E1A-4FAC-892A-60949ACB1F6F}" type="datetimeFigureOut">
              <a:rPr lang="en-US" smtClean="0"/>
              <a:pPr/>
              <a:t>12/2/14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74DF9-AD47-4691-BA21-BBFCE3637A9A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</a:lstStyle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endParaRPr kumimoji="0"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endParaRPr/>
          </a:p>
          <a:p>
            <a:pPr lvl="1" eaLnBrk="1" latinLnBrk="0" hangingPunct="1"/>
            <a:endParaRPr/>
          </a:p>
          <a:p>
            <a:pPr lvl="2" eaLnBrk="1" latinLnBrk="0" hangingPunct="1"/>
            <a:endParaRPr/>
          </a:p>
          <a:p>
            <a:pPr lvl="3" eaLnBrk="1" latinLnBrk="0" hangingPunct="1"/>
            <a:endParaRPr/>
          </a:p>
          <a:p>
            <a:pPr lvl="4" eaLnBrk="1" latinLnBrk="0" hangingPunct="1"/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endParaRPr/>
          </a:p>
          <a:p>
            <a:pPr lvl="1" eaLnBrk="1" latinLnBrk="0" hangingPunct="1"/>
            <a:endParaRPr/>
          </a:p>
          <a:p>
            <a:pPr lvl="2" eaLnBrk="1" latinLnBrk="0" hangingPunct="1"/>
            <a:endParaRPr/>
          </a:p>
          <a:p>
            <a:pPr lvl="3" eaLnBrk="1" latinLnBrk="0" hangingPunct="1"/>
            <a:endParaRPr/>
          </a:p>
          <a:p>
            <a:pPr lvl="4" eaLnBrk="1" latinLnBrk="0" hangingPunct="1"/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9CB88-5E1A-4FAC-892A-60949ACB1F6F}" type="datetimeFigureOut">
              <a:rPr lang="en-US" smtClean="0"/>
              <a:pPr/>
              <a:t>12/2/14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74DF9-AD47-4691-BA21-BBFCE3637A9A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9CB88-5E1A-4FAC-892A-60949ACB1F6F}" type="datetimeFigureOut">
              <a:rPr lang="en-US" smtClean="0"/>
              <a:pPr/>
              <a:t>12/2/14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74DF9-AD47-4691-BA21-BBFCE3637A9A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9CB88-5E1A-4FAC-892A-60949ACB1F6F}" type="datetimeFigureOut">
              <a:rPr lang="en-US" smtClean="0"/>
              <a:pPr/>
              <a:t>12/2/14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74DF9-AD47-4691-BA21-BBFCE3637A9A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</a:lstStyle>
          <a:p>
            <a:pPr lvl="0" eaLnBrk="1" latinLnBrk="0" hangingPunct="1"/>
            <a:endParaRPr/>
          </a:p>
          <a:p>
            <a:pPr lvl="1" eaLnBrk="1" latinLnBrk="0" hangingPunct="1"/>
            <a:endParaRPr/>
          </a:p>
          <a:p>
            <a:pPr lvl="2" eaLnBrk="1" latinLnBrk="0" hangingPunct="1"/>
            <a:endParaRPr/>
          </a:p>
          <a:p>
            <a:pPr lvl="3" eaLnBrk="1" latinLnBrk="0" hangingPunct="1"/>
            <a:endParaRPr/>
          </a:p>
          <a:p>
            <a:pPr lvl="4" eaLnBrk="1" latinLnBrk="0" hangingPunct="1"/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</a:lstStyle>
          <a:p>
            <a:pPr lvl="0" eaLnBrk="1" latinLnBrk="0" hangingPunct="1"/>
            <a:endParaRPr/>
          </a:p>
          <a:p>
            <a:pPr lvl="1" eaLnBrk="1" latinLnBrk="0" hangingPunct="1"/>
            <a:endParaRPr/>
          </a:p>
          <a:p>
            <a:pPr lvl="2" eaLnBrk="1" latinLnBrk="0" hangingPunct="1"/>
            <a:endParaRPr/>
          </a:p>
          <a:p>
            <a:pPr lvl="3" eaLnBrk="1" latinLnBrk="0" hangingPunct="1"/>
            <a:endParaRPr/>
          </a:p>
          <a:p>
            <a:pPr lvl="4" eaLnBrk="1" latinLnBrk="0" hangingPunct="1"/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9CB88-5E1A-4FAC-892A-60949ACB1F6F}" type="datetimeFigureOut">
              <a:rPr lang="en-US" smtClean="0"/>
              <a:pPr/>
              <a:t>12/2/14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74DF9-AD47-4691-BA21-BBFCE3637A9A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ound Single Corner Rectangle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</a:lstStyle>
          <a:p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</a:lstStyle>
          <a:p>
            <a:pPr lvl="0" eaLnBrk="1" latinLnBrk="0" hangingPunct="1"/>
            <a:endParaRPr/>
          </a:p>
          <a:p>
            <a:pPr lvl="1" eaLnBrk="1" latinLnBrk="0" hangingPunct="1"/>
            <a:endParaRPr/>
          </a:p>
          <a:p>
            <a:pPr lvl="2" eaLnBrk="1" latinLnBrk="0" hangingPunct="1"/>
            <a:endParaRPr/>
          </a:p>
          <a:p>
            <a:pPr lvl="3" eaLnBrk="1" latinLnBrk="0" hangingPunct="1"/>
            <a:endParaRPr/>
          </a:p>
          <a:p>
            <a:pPr lvl="4" eaLnBrk="1" latinLnBrk="0" hangingPunct="1"/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9CB88-5E1A-4FAC-892A-60949ACB1F6F}" type="datetimeFigureOut">
              <a:rPr lang="en-US" smtClean="0"/>
              <a:pPr/>
              <a:t>12/2/14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74DF9-AD47-4691-BA21-BBFCE3637A9A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ounded Rectangle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Title Placeholder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</a:lstStyle>
          <a:p>
            <a:fld id="{C699CB88-5E1A-4FAC-892A-60949ACB1F6F}" type="datetimeFigureOut">
              <a:rPr lang="en-US" smtClean="0"/>
              <a:pPr/>
              <a:t>12/2/14</a:t>
            </a:fld>
            <a:endParaRPr lang="en-US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</a:lstStyle>
          <a:p>
            <a:endParaRPr kumimoji="0"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</a:lstStyle>
          <a:p>
            <a:fld id="{91974DF9-AD47-4691-BA21-BBFCE3637A9A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phatware.com" TargetMode="External"/><Relationship Id="rId4" Type="http://schemas.openxmlformats.org/officeDocument/2006/relationships/hyperlink" Target="http://www.phatware.com/developer" TargetMode="External"/><Relationship Id="rId5" Type="http://schemas.openxmlformats.org/officeDocument/2006/relationships/hyperlink" Target="mailto:developer@phatware.com" TargetMode="External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WritePad® SDK</a:t>
            </a:r>
            <a:br>
              <a:rPr lang="en-US" dirty="0" smtClean="0"/>
            </a:br>
            <a:r>
              <a:rPr lang="en-US" dirty="0" smtClean="0"/>
              <a:t>Overview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WritePad handwriting recognition technology</a:t>
            </a:r>
            <a:endParaRPr lang="en-US" dirty="0"/>
          </a:p>
        </p:txBody>
      </p:sp>
      <p:pic>
        <p:nvPicPr>
          <p:cNvPr id="4" name="Picture 3" descr="phatware-1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709827" y="4599432"/>
            <a:ext cx="3711726" cy="952861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275906" y="5877442"/>
            <a:ext cx="658627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Copyright © 1997-2014 PhatWare® Corp. All rights reserved.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Recognition Engine Features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20" y="530351"/>
            <a:ext cx="8183880" cy="5066307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I</a:t>
            </a:r>
            <a:r>
              <a:rPr lang="en-US" dirty="0" smtClean="0"/>
              <a:t>ncludes Ink </a:t>
            </a:r>
            <a:r>
              <a:rPr lang="en-US" dirty="0" smtClean="0"/>
              <a:t>Data object which can be used to serialize digital ink in the most compact form for the deferred recognition or other purposes.</a:t>
            </a:r>
          </a:p>
          <a:p>
            <a:r>
              <a:rPr lang="en-US" dirty="0" smtClean="0"/>
              <a:t>The ink data stored in the WritePad ink format can be exchanged between different platforms </a:t>
            </a:r>
            <a:r>
              <a:rPr lang="en-US" dirty="0" smtClean="0"/>
              <a:t>(iOS</a:t>
            </a:r>
            <a:r>
              <a:rPr lang="en-US" dirty="0" smtClean="0"/>
              <a:t>, Android, </a:t>
            </a:r>
            <a:r>
              <a:rPr lang="en-US" dirty="0" smtClean="0"/>
              <a:t>Windows, Linux, and MAC OS)</a:t>
            </a:r>
            <a:r>
              <a:rPr lang="en-US" dirty="0" smtClean="0"/>
              <a:t>.</a:t>
            </a:r>
          </a:p>
          <a:p>
            <a:r>
              <a:rPr lang="en-US" dirty="0" smtClean="0"/>
              <a:t>The ink data consists of lists of strokes, while each stroke is a set of {</a:t>
            </a:r>
            <a:r>
              <a:rPr lang="en-US" dirty="0" err="1" smtClean="0"/>
              <a:t>x,y</a:t>
            </a:r>
            <a:r>
              <a:rPr lang="en-US" dirty="0" smtClean="0"/>
              <a:t>} coordinates and optional </a:t>
            </a:r>
            <a:r>
              <a:rPr lang="en-US" dirty="0" smtClean="0"/>
              <a:t>pressure in a highly compressed format. 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  <a:p>
            <a:endParaRPr lang="en-US" dirty="0" smtClean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Recognition Engine Features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933602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Build-in gesture recognition engine recognized 16 basic gestures that can be used for standard editing operations (such as cut, copy, paste) or others</a:t>
            </a:r>
          </a:p>
          <a:p>
            <a:r>
              <a:rPr lang="en-US" dirty="0" smtClean="0"/>
              <a:t>User-trainable neural network-based gesture recognition engine is available separately, but can be provided with the SDK, if </a:t>
            </a:r>
            <a:r>
              <a:rPr lang="en-US" dirty="0" smtClean="0"/>
              <a:t>needed</a:t>
            </a:r>
          </a:p>
          <a:p>
            <a:r>
              <a:rPr lang="en-US" dirty="0" smtClean="0"/>
              <a:t>The engine can be easily integrated with other user-provided technologies, such as mobile devices, word processing software, grammar, predictive input databases, on-screen keyboards, and others.</a:t>
            </a:r>
            <a:endParaRPr lang="en-US" dirty="0" smtClean="0"/>
          </a:p>
          <a:p>
            <a:endParaRPr lang="en-US" dirty="0" smtClean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Online Resources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PhatWare Web Site:</a:t>
            </a:r>
            <a:br>
              <a:rPr lang="en-US" dirty="0" smtClean="0"/>
            </a:br>
            <a:r>
              <a:rPr lang="en-US" dirty="0" smtClean="0">
                <a:hlinkClick r:id="rId3"/>
              </a:rPr>
              <a:t>www.phatware.com</a:t>
            </a:r>
            <a:endParaRPr lang="en-US" dirty="0" smtClean="0"/>
          </a:p>
          <a:p>
            <a:r>
              <a:rPr lang="en-US" dirty="0" smtClean="0"/>
              <a:t>Developer Web Site:</a:t>
            </a:r>
            <a:br>
              <a:rPr lang="en-US" dirty="0" smtClean="0"/>
            </a:br>
            <a:r>
              <a:rPr lang="en-US" dirty="0" smtClean="0">
                <a:hlinkClick r:id="rId4"/>
              </a:rPr>
              <a:t>www.phatware.com/developer</a:t>
            </a:r>
            <a:r>
              <a:rPr lang="en-US" dirty="0" smtClean="0"/>
              <a:t> </a:t>
            </a:r>
          </a:p>
          <a:p>
            <a:r>
              <a:rPr lang="en-US" dirty="0" smtClean="0"/>
              <a:t>Developer Support:</a:t>
            </a:r>
            <a:br>
              <a:rPr lang="en-US" dirty="0" smtClean="0"/>
            </a:br>
            <a:r>
              <a:rPr lang="en-US" dirty="0" smtClean="0">
                <a:hlinkClick r:id="rId5"/>
              </a:rPr>
              <a:t>developer@phatware.com</a:t>
            </a:r>
            <a:r>
              <a:rPr lang="en-US" dirty="0" smtClean="0"/>
              <a:t> 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Thank you!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Questions?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SDK Components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Main components of the WritePad SDK are recognizer libraries and dictionaries for each supported language.</a:t>
            </a:r>
          </a:p>
          <a:p>
            <a:r>
              <a:rPr lang="en-US" dirty="0" smtClean="0">
                <a:solidFill>
                  <a:srgbClr val="0000FF"/>
                </a:solidFill>
              </a:rPr>
              <a:t>WritePad handwriting recognition engine is the smallest, fastest, most reliable</a:t>
            </a:r>
            <a:r>
              <a:rPr lang="en-US" dirty="0" smtClean="0">
                <a:solidFill>
                  <a:srgbClr val="0000FF"/>
                </a:solidFill>
              </a:rPr>
              <a:t>, easily customizable, and cost</a:t>
            </a:r>
            <a:r>
              <a:rPr lang="en-US" dirty="0" smtClean="0">
                <a:solidFill>
                  <a:srgbClr val="0000FF"/>
                </a:solidFill>
              </a:rPr>
              <a:t>-effective </a:t>
            </a:r>
            <a:r>
              <a:rPr lang="en-US" dirty="0">
                <a:solidFill>
                  <a:srgbClr val="0000FF"/>
                </a:solidFill>
              </a:rPr>
              <a:t>cross-</a:t>
            </a:r>
            <a:r>
              <a:rPr lang="en-US" dirty="0" smtClean="0">
                <a:solidFill>
                  <a:srgbClr val="0000FF"/>
                </a:solidFill>
              </a:rPr>
              <a:t>platform technology </a:t>
            </a:r>
            <a:r>
              <a:rPr lang="en-US" dirty="0" smtClean="0">
                <a:solidFill>
                  <a:srgbClr val="0000FF"/>
                </a:solidFill>
              </a:rPr>
              <a:t>(comparing to competitors) and, therefore, most suitable for mobile and embedded platforms.</a:t>
            </a:r>
            <a:endParaRPr lang="en-US" dirty="0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Specifications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20" y="530351"/>
            <a:ext cx="8183880" cy="4745301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The engine supports cursive, print, and mixed handwriting styles and operates in terms of words, </a:t>
            </a:r>
            <a:r>
              <a:rPr lang="en-US" dirty="0" smtClean="0"/>
              <a:t>or individual characters depending on configuration.</a:t>
            </a:r>
            <a:endParaRPr lang="en-US" dirty="0" smtClean="0"/>
          </a:p>
          <a:p>
            <a:r>
              <a:rPr lang="en-US" dirty="0" smtClean="0"/>
              <a:t>Average speed is 6-8 words per second on 500MHz ARM or equivalent.</a:t>
            </a:r>
          </a:p>
          <a:p>
            <a:r>
              <a:rPr lang="en-US" dirty="0" smtClean="0"/>
              <a:t>Average recognition quality is 96%, which may be improved further, by constraining recognition parameters in cases when input possibilities (words that can be used) are limited.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Specifications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20" y="530351"/>
            <a:ext cx="8183880" cy="4928836"/>
          </a:xfrm>
        </p:spPr>
        <p:txBody>
          <a:bodyPr>
            <a:normAutofit fontScale="92500"/>
          </a:bodyPr>
          <a:lstStyle/>
          <a:p>
            <a:r>
              <a:rPr lang="en-US" dirty="0" smtClean="0"/>
              <a:t>Input: digital ink {</a:t>
            </a:r>
            <a:r>
              <a:rPr lang="en-US" dirty="0" err="1" smtClean="0"/>
              <a:t>x,y</a:t>
            </a:r>
            <a:r>
              <a:rPr lang="en-US" dirty="0" smtClean="0"/>
              <a:t>} coordinates with implicit time (meaning that the sequence of pixels in the stroke is important). May also include pressure.</a:t>
            </a:r>
          </a:p>
          <a:p>
            <a:r>
              <a:rPr lang="en-US" dirty="0" smtClean="0"/>
              <a:t>Output: </a:t>
            </a:r>
          </a:p>
          <a:p>
            <a:pPr lvl="1"/>
            <a:r>
              <a:rPr lang="en-US" dirty="0" smtClean="0"/>
              <a:t>1) string of words containing the most probable result; </a:t>
            </a:r>
          </a:p>
          <a:p>
            <a:pPr lvl="1"/>
            <a:r>
              <a:rPr lang="en-US" dirty="0" smtClean="0"/>
              <a:t>2) list of words for each recognized word with probability coefficients (in %)</a:t>
            </a:r>
          </a:p>
          <a:p>
            <a:r>
              <a:rPr lang="en-US" dirty="0" smtClean="0"/>
              <a:t>Synchronous and asynchronous recognition </a:t>
            </a:r>
            <a:r>
              <a:rPr lang="en-US" dirty="0" smtClean="0"/>
              <a:t>modes, allows to run multiple recognizers concurrently in different threads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Specifications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20" y="530352"/>
            <a:ext cx="4540128" cy="4187952"/>
          </a:xfrm>
        </p:spPr>
        <p:txBody>
          <a:bodyPr>
            <a:normAutofit/>
          </a:bodyPr>
          <a:lstStyle/>
          <a:p>
            <a:r>
              <a:rPr lang="en-US" dirty="0" smtClean="0"/>
              <a:t>Supported languages: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English (US, UK, US Medical)</a:t>
            </a:r>
          </a:p>
          <a:p>
            <a:r>
              <a:rPr lang="en-US" dirty="0" smtClean="0"/>
              <a:t>German</a:t>
            </a:r>
          </a:p>
          <a:p>
            <a:r>
              <a:rPr lang="en-US" dirty="0" smtClean="0"/>
              <a:t>French</a:t>
            </a:r>
          </a:p>
          <a:p>
            <a:r>
              <a:rPr lang="en-US" dirty="0" smtClean="0"/>
              <a:t>Spanish</a:t>
            </a:r>
          </a:p>
          <a:p>
            <a:r>
              <a:rPr lang="en-US" dirty="0" smtClean="0"/>
              <a:t>Italian</a:t>
            </a:r>
          </a:p>
          <a:p>
            <a:r>
              <a:rPr lang="en-US" dirty="0" smtClean="0"/>
              <a:t>Finnish</a:t>
            </a: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4523910" y="525150"/>
            <a:ext cx="3930612" cy="4187952"/>
          </a:xfrm>
          <a:prstGeom prst="rect">
            <a:avLst/>
          </a:prstGeom>
        </p:spPr>
        <p:txBody>
          <a:bodyPr vert="horz" lIns="182880" tIns="91440">
            <a:normAutofit fontScale="85000" lnSpcReduction="10000"/>
          </a:bodyPr>
          <a:lstStyle/>
          <a:p>
            <a:pPr marL="265176" marR="0" lvl="0" indent="-265176" algn="l" defTabSz="914400" rtl="0" eaLnBrk="1" fontAlgn="auto" latinLnBrk="0" hangingPunct="1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"/>
              <a:tabLst/>
              <a:defRPr/>
            </a:pP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65176" marR="0" lvl="0" indent="-265176" algn="l" defTabSz="914400" rtl="0" eaLnBrk="1" fontAlgn="auto" latinLnBrk="0" hangingPunct="1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"/>
              <a:tabLst/>
              <a:defRPr/>
            </a:pPr>
            <a:endParaRPr lang="en-US" sz="2800" dirty="0" smtClean="0"/>
          </a:p>
          <a:p>
            <a:pPr marL="265176" marR="0" lvl="0" indent="-265176" algn="l" defTabSz="914400" rtl="0" eaLnBrk="1" fontAlgn="auto" latinLnBrk="0" hangingPunct="1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"/>
              <a:tabLst/>
              <a:defRPr/>
            </a:pPr>
            <a:r>
              <a:rPr lang="en-US" sz="2800" dirty="0" smtClean="0"/>
              <a:t>Norwegian</a:t>
            </a: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65176" marR="0" lvl="0" indent="-265176" algn="l" defTabSz="914400" rtl="0" eaLnBrk="1" fontAlgn="auto" latinLnBrk="0" hangingPunct="1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"/>
              <a:tabLst/>
              <a:defRPr/>
            </a:pPr>
            <a:r>
              <a:rPr lang="en-US" sz="2800" dirty="0" smtClean="0"/>
              <a:t>Danish</a:t>
            </a: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65176" marR="0" lvl="0" indent="-265176" algn="l" defTabSz="914400" rtl="0" eaLnBrk="1" fontAlgn="auto" latinLnBrk="0" hangingPunct="1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"/>
              <a:tabLst/>
              <a:defRPr/>
            </a:pPr>
            <a:r>
              <a:rPr lang="en-US" sz="2800" dirty="0" smtClean="0"/>
              <a:t>Dutch</a:t>
            </a: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65176" marR="0" lvl="0" indent="-265176" algn="l" defTabSz="914400" rtl="0" eaLnBrk="1" fontAlgn="auto" latinLnBrk="0" hangingPunct="1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"/>
              <a:tabLst/>
              <a:defRPr/>
            </a:pPr>
            <a:r>
              <a:rPr lang="en-US" sz="2800" dirty="0" smtClean="0"/>
              <a:t>Swedish</a:t>
            </a: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65176" marR="0" lvl="0" indent="-265176" algn="l" defTabSz="914400" rtl="0" eaLnBrk="1" fontAlgn="auto" latinLnBrk="0" hangingPunct="1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"/>
              <a:tabLst/>
              <a:defRPr/>
            </a:pPr>
            <a:r>
              <a:rPr lang="en-US" sz="2800" dirty="0" smtClean="0"/>
              <a:t>Portuguese (BR)</a:t>
            </a:r>
          </a:p>
          <a:p>
            <a:pPr marL="265176" marR="0" lvl="0" indent="-265176" algn="l" defTabSz="914400" rtl="0" eaLnBrk="1" fontAlgn="auto" latinLnBrk="0" hangingPunct="1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"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Portuguese</a:t>
            </a: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(EU)</a:t>
            </a: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65176" marR="0" lvl="0" indent="-265176" algn="l" defTabSz="914400" rtl="0" eaLnBrk="1" fontAlgn="auto" latinLnBrk="0" hangingPunct="1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"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Support for additional languages</a:t>
            </a: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is in development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Specifications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19" y="530352"/>
            <a:ext cx="7737314" cy="4453128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Supported Platforms: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iOS 6.0+</a:t>
            </a:r>
          </a:p>
          <a:p>
            <a:r>
              <a:rPr lang="en-US" dirty="0" smtClean="0"/>
              <a:t>Android OS 2.4+</a:t>
            </a:r>
          </a:p>
          <a:p>
            <a:r>
              <a:rPr lang="en-US" dirty="0" smtClean="0"/>
              <a:t>Windows 8.0+(</a:t>
            </a:r>
            <a:r>
              <a:rPr lang="en-US" dirty="0" smtClean="0"/>
              <a:t>Desktop, Metro, RT)</a:t>
            </a:r>
            <a:endParaRPr lang="en-US" dirty="0" smtClean="0"/>
          </a:p>
          <a:p>
            <a:r>
              <a:rPr lang="en-US" dirty="0" smtClean="0"/>
              <a:t>Windows Phone 8.0+</a:t>
            </a:r>
          </a:p>
          <a:p>
            <a:r>
              <a:rPr lang="en-US" dirty="0" smtClean="0"/>
              <a:t>Embedded Windows/Windows CE</a:t>
            </a:r>
          </a:p>
          <a:p>
            <a:r>
              <a:rPr lang="en-US" dirty="0" smtClean="0"/>
              <a:t>MAC OS (available per request)</a:t>
            </a:r>
          </a:p>
          <a:p>
            <a:r>
              <a:rPr lang="en-US" dirty="0" smtClean="0"/>
              <a:t>Linux/Embedded Linux (custom build</a:t>
            </a:r>
            <a:r>
              <a:rPr lang="en-US" dirty="0" smtClean="0"/>
              <a:t>)</a:t>
            </a:r>
          </a:p>
          <a:p>
            <a:r>
              <a:rPr lang="en-US" dirty="0" smtClean="0"/>
              <a:t>Xamarin-compatible SDK (iOS and Android)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462561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5211790"/>
            <a:ext cx="8183880" cy="823249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Handwriting Recognition Modes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20" y="530351"/>
            <a:ext cx="8183880" cy="4998579"/>
          </a:xfrm>
        </p:spPr>
        <p:txBody>
          <a:bodyPr>
            <a:normAutofit fontScale="77500" lnSpcReduction="20000"/>
          </a:bodyPr>
          <a:lstStyle/>
          <a:p>
            <a:r>
              <a:rPr lang="en-US" b="1" dirty="0" smtClean="0"/>
              <a:t>Mixed</a:t>
            </a:r>
            <a:r>
              <a:rPr lang="en-US" dirty="0" smtClean="0"/>
              <a:t>: cursive, print, or both randomly mixed; alphabet characters, punctuation, numbers, and some special characters, like ©, ®.</a:t>
            </a:r>
          </a:p>
          <a:p>
            <a:r>
              <a:rPr lang="en-US" b="1" dirty="0" smtClean="0"/>
              <a:t>Upper case only</a:t>
            </a:r>
            <a:r>
              <a:rPr lang="en-US" dirty="0" smtClean="0"/>
              <a:t>: input same as mixed, output capital letters only</a:t>
            </a:r>
          </a:p>
          <a:p>
            <a:r>
              <a:rPr lang="en-US" b="1" dirty="0" smtClean="0"/>
              <a:t>Numeric</a:t>
            </a:r>
            <a:r>
              <a:rPr lang="en-US" dirty="0" smtClean="0"/>
              <a:t>: punctuation and numbers only</a:t>
            </a:r>
          </a:p>
          <a:p>
            <a:r>
              <a:rPr lang="en-US" b="1" dirty="0" smtClean="0"/>
              <a:t>Internet</a:t>
            </a:r>
            <a:r>
              <a:rPr lang="en-US" dirty="0" smtClean="0"/>
              <a:t>: same as mixed, no spaces, uses special internet dictionary</a:t>
            </a:r>
            <a:r>
              <a:rPr lang="en-US" dirty="0" smtClean="0"/>
              <a:t>.</a:t>
            </a:r>
          </a:p>
          <a:p>
            <a:r>
              <a:rPr lang="en-US" b="1" dirty="0" smtClean="0"/>
              <a:t>Custom character set: </a:t>
            </a:r>
            <a:r>
              <a:rPr lang="en-US" dirty="0" smtClean="0"/>
              <a:t>a limited set of characters and/or words can be specified as needed</a:t>
            </a:r>
            <a:endParaRPr lang="en-US" dirty="0" smtClean="0"/>
          </a:p>
          <a:p>
            <a:r>
              <a:rPr lang="en-US" b="1" dirty="0" smtClean="0"/>
              <a:t>Separate characters</a:t>
            </a:r>
            <a:r>
              <a:rPr lang="en-US" dirty="0" smtClean="0"/>
              <a:t>: same as mixed, but individual characters within a word can’t be connected.</a:t>
            </a:r>
          </a:p>
          <a:p>
            <a:r>
              <a:rPr lang="en-US" b="1" dirty="0" smtClean="0"/>
              <a:t>Single character</a:t>
            </a:r>
            <a:r>
              <a:rPr lang="en-US" dirty="0" smtClean="0"/>
              <a:t>: same as mixed, but recognizes a single character per session. Separate API call.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Engine diagram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4737716" y="2037687"/>
            <a:ext cx="2190930" cy="1556410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Recognition</a:t>
            </a:r>
          </a:p>
          <a:p>
            <a:pPr algn="ctr"/>
            <a:r>
              <a:rPr lang="en-US" dirty="0" smtClean="0"/>
              <a:t>Engine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2190932" y="2679696"/>
            <a:ext cx="2023472" cy="914400"/>
          </a:xfrm>
          <a:prstGeom prst="rect">
            <a:avLst/>
          </a:prstGeom>
          <a:solidFill>
            <a:schemeClr val="accent4">
              <a:lumMod val="7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Ink Data</a:t>
            </a:r>
          </a:p>
          <a:p>
            <a:pPr algn="ctr"/>
            <a:r>
              <a:rPr lang="en-US" dirty="0" smtClean="0"/>
              <a:t>Object</a:t>
            </a:r>
            <a:endParaRPr lang="en-US" dirty="0"/>
          </a:p>
        </p:txBody>
      </p:sp>
      <p:sp>
        <p:nvSpPr>
          <p:cNvPr id="11" name="Right Arrow Callout 10"/>
          <p:cNvSpPr/>
          <p:nvPr/>
        </p:nvSpPr>
        <p:spPr>
          <a:xfrm>
            <a:off x="502920" y="2679696"/>
            <a:ext cx="1688012" cy="914400"/>
          </a:xfrm>
          <a:prstGeom prst="rightArrowCallou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Input</a:t>
            </a:r>
          </a:p>
          <a:p>
            <a:pPr algn="ctr"/>
            <a:r>
              <a:rPr lang="en-US" dirty="0" smtClean="0"/>
              <a:t>{</a:t>
            </a:r>
            <a:r>
              <a:rPr lang="en-US" dirty="0" err="1" smtClean="0"/>
              <a:t>x,y</a:t>
            </a:r>
            <a:r>
              <a:rPr lang="en-US" dirty="0" smtClean="0"/>
              <a:t>}</a:t>
            </a:r>
            <a:endParaRPr lang="en-US" dirty="0"/>
          </a:p>
        </p:txBody>
      </p:sp>
      <p:sp>
        <p:nvSpPr>
          <p:cNvPr id="13" name="Snip and Round Single Corner Rectangle 12"/>
          <p:cNvSpPr/>
          <p:nvPr/>
        </p:nvSpPr>
        <p:spPr>
          <a:xfrm>
            <a:off x="4915641" y="4526280"/>
            <a:ext cx="1611799" cy="914400"/>
          </a:xfrm>
          <a:prstGeom prst="snipRoundRect">
            <a:avLst/>
          </a:prstGeom>
          <a:solidFill>
            <a:schemeClr val="accent5">
              <a:lumMod val="7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User</a:t>
            </a:r>
          </a:p>
          <a:p>
            <a:pPr algn="ctr"/>
            <a:r>
              <a:rPr lang="en-US" dirty="0" smtClean="0"/>
              <a:t>Dictionary</a:t>
            </a:r>
            <a:endParaRPr lang="en-US" dirty="0"/>
          </a:p>
        </p:txBody>
      </p:sp>
      <p:sp>
        <p:nvSpPr>
          <p:cNvPr id="14" name="Snip and Round Single Corner Rectangle 13"/>
          <p:cNvSpPr/>
          <p:nvPr/>
        </p:nvSpPr>
        <p:spPr>
          <a:xfrm>
            <a:off x="3203208" y="4526280"/>
            <a:ext cx="1534508" cy="914400"/>
          </a:xfrm>
          <a:prstGeom prst="snipRoundRect">
            <a:avLst/>
          </a:prstGeom>
          <a:solidFill>
            <a:schemeClr val="accent3">
              <a:lumMod val="7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Main</a:t>
            </a:r>
          </a:p>
          <a:p>
            <a:pPr algn="ctr"/>
            <a:r>
              <a:rPr lang="en-US" dirty="0" smtClean="0"/>
              <a:t>Dictionary</a:t>
            </a:r>
            <a:endParaRPr lang="en-US" dirty="0"/>
          </a:p>
        </p:txBody>
      </p:sp>
      <p:sp>
        <p:nvSpPr>
          <p:cNvPr id="15" name="Snip and Round Single Corner Rectangle 14"/>
          <p:cNvSpPr/>
          <p:nvPr/>
        </p:nvSpPr>
        <p:spPr>
          <a:xfrm>
            <a:off x="6761186" y="4526280"/>
            <a:ext cx="1688553" cy="914400"/>
          </a:xfrm>
          <a:prstGeom prst="snipRoundRect">
            <a:avLst/>
          </a:prstGeom>
          <a:solidFill>
            <a:schemeClr val="accent5">
              <a:lumMod val="7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Auto</a:t>
            </a:r>
          </a:p>
          <a:p>
            <a:pPr algn="ctr"/>
            <a:r>
              <a:rPr lang="en-US" dirty="0" smtClean="0"/>
              <a:t>Corrector</a:t>
            </a: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5955285" y="711794"/>
            <a:ext cx="2494454" cy="1088627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Statistical</a:t>
            </a:r>
          </a:p>
          <a:p>
            <a:pPr algn="ctr"/>
            <a:r>
              <a:rPr lang="en-US" dirty="0" smtClean="0"/>
              <a:t>Analyzer</a:t>
            </a:r>
            <a:endParaRPr lang="en-US" dirty="0"/>
          </a:p>
        </p:txBody>
      </p:sp>
      <p:sp>
        <p:nvSpPr>
          <p:cNvPr id="17" name="Rectangle 16"/>
          <p:cNvSpPr/>
          <p:nvPr/>
        </p:nvSpPr>
        <p:spPr>
          <a:xfrm>
            <a:off x="7535339" y="2679696"/>
            <a:ext cx="1151461" cy="9144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Output</a:t>
            </a:r>
            <a:endParaRPr lang="en-US" dirty="0"/>
          </a:p>
        </p:txBody>
      </p:sp>
      <p:cxnSp>
        <p:nvCxnSpPr>
          <p:cNvPr id="19" name="Shape 18"/>
          <p:cNvCxnSpPr>
            <a:stCxn id="16" idx="2"/>
            <a:endCxn id="7" idx="3"/>
          </p:cNvCxnSpPr>
          <p:nvPr/>
        </p:nvCxnSpPr>
        <p:spPr>
          <a:xfrm rot="5400000">
            <a:off x="6557844" y="2171223"/>
            <a:ext cx="1015471" cy="273866"/>
          </a:xfrm>
          <a:prstGeom prst="bentConnector2">
            <a:avLst/>
          </a:prstGeom>
          <a:ln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Elbow Connector 20"/>
          <p:cNvCxnSpPr>
            <a:stCxn id="17" idx="0"/>
          </p:cNvCxnSpPr>
          <p:nvPr/>
        </p:nvCxnSpPr>
        <p:spPr>
          <a:xfrm rot="16200000" flipV="1">
            <a:off x="7669820" y="2238445"/>
            <a:ext cx="879275" cy="3227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Elbow Connector 22"/>
          <p:cNvCxnSpPr>
            <a:stCxn id="8" idx="3"/>
          </p:cNvCxnSpPr>
          <p:nvPr/>
        </p:nvCxnSpPr>
        <p:spPr>
          <a:xfrm>
            <a:off x="4214404" y="3136896"/>
            <a:ext cx="523312" cy="3374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Shape 24"/>
          <p:cNvCxnSpPr>
            <a:stCxn id="11" idx="0"/>
          </p:cNvCxnSpPr>
          <p:nvPr/>
        </p:nvCxnSpPr>
        <p:spPr>
          <a:xfrm rot="5400000" flipH="1" flipV="1">
            <a:off x="2699129" y="641109"/>
            <a:ext cx="390788" cy="3686386"/>
          </a:xfrm>
          <a:prstGeom prst="bentConnector2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7" name="Right Arrow 26"/>
          <p:cNvSpPr/>
          <p:nvPr/>
        </p:nvSpPr>
        <p:spPr>
          <a:xfrm>
            <a:off x="6928646" y="2922013"/>
            <a:ext cx="606693" cy="484632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5" name="Elbow Connector 34"/>
          <p:cNvCxnSpPr>
            <a:stCxn id="17" idx="2"/>
          </p:cNvCxnSpPr>
          <p:nvPr/>
        </p:nvCxnSpPr>
        <p:spPr>
          <a:xfrm rot="16200000" flipH="1">
            <a:off x="7644976" y="4060189"/>
            <a:ext cx="932189" cy="1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2" name="Elbow Connector 41"/>
          <p:cNvCxnSpPr/>
          <p:nvPr/>
        </p:nvCxnSpPr>
        <p:spPr>
          <a:xfrm rot="5400000" flipH="1" flipV="1">
            <a:off x="5213585" y="4060189"/>
            <a:ext cx="932186" cy="1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Elbow Connector 43"/>
          <p:cNvCxnSpPr/>
          <p:nvPr/>
        </p:nvCxnSpPr>
        <p:spPr>
          <a:xfrm rot="5400000" flipH="1" flipV="1">
            <a:off x="3947306" y="3128832"/>
            <a:ext cx="932183" cy="1862719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6" name="Elbow Connector 45"/>
          <p:cNvCxnSpPr/>
          <p:nvPr/>
        </p:nvCxnSpPr>
        <p:spPr>
          <a:xfrm rot="16200000" flipV="1">
            <a:off x="6375334" y="3174046"/>
            <a:ext cx="932183" cy="1772282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2" name="Snip Same Side Corner Rectangle 51"/>
          <p:cNvSpPr/>
          <p:nvPr/>
        </p:nvSpPr>
        <p:spPr>
          <a:xfrm>
            <a:off x="2714784" y="711794"/>
            <a:ext cx="1736854" cy="1088627"/>
          </a:xfrm>
          <a:prstGeom prst="snip2SameRect">
            <a:avLst/>
          </a:prstGeom>
          <a:solidFill>
            <a:schemeClr val="accent5">
              <a:lumMod val="7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User Stat</a:t>
            </a:r>
          </a:p>
          <a:p>
            <a:pPr algn="ctr"/>
            <a:r>
              <a:rPr lang="en-US" dirty="0" smtClean="0"/>
              <a:t>Database</a:t>
            </a:r>
            <a:endParaRPr lang="en-US" dirty="0"/>
          </a:p>
        </p:txBody>
      </p:sp>
      <p:cxnSp>
        <p:nvCxnSpPr>
          <p:cNvPr id="54" name="Elbow Connector 53"/>
          <p:cNvCxnSpPr>
            <a:stCxn id="52" idx="0"/>
            <a:endCxn id="16" idx="1"/>
          </p:cNvCxnSpPr>
          <p:nvPr/>
        </p:nvCxnSpPr>
        <p:spPr>
          <a:xfrm>
            <a:off x="4451638" y="1256108"/>
            <a:ext cx="1503647" cy="1588"/>
          </a:xfrm>
          <a:prstGeom prst="bentConnector3">
            <a:avLst>
              <a:gd name="adj1" fmla="val 50000"/>
            </a:avLst>
          </a:prstGeom>
          <a:ln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Recognition Engine Features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20" y="530351"/>
            <a:ext cx="8183880" cy="5066307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Can be used as a system-wide spell checker with word auto-complete feature.</a:t>
            </a:r>
          </a:p>
          <a:p>
            <a:r>
              <a:rPr lang="en-US" dirty="0" smtClean="0"/>
              <a:t>Includes statistical analyzer to improve recognition quality over time (creates user-specific database)</a:t>
            </a:r>
          </a:p>
          <a:p>
            <a:r>
              <a:rPr lang="en-US" dirty="0" smtClean="0"/>
              <a:t>Customizable user dictionary</a:t>
            </a:r>
          </a:p>
          <a:p>
            <a:r>
              <a:rPr lang="en-US" dirty="0" smtClean="0"/>
              <a:t>Autocorrector with customizable word list</a:t>
            </a:r>
          </a:p>
          <a:p>
            <a:r>
              <a:rPr lang="en-US" dirty="0" smtClean="0"/>
              <a:t>Mixed, upper-case only, and numbers only recognition modes.</a:t>
            </a:r>
          </a:p>
          <a:p>
            <a:r>
              <a:rPr lang="en-US" dirty="0" smtClean="0"/>
              <a:t>Separate (unconnected) letters recognition mode.</a:t>
            </a:r>
            <a:br>
              <a:rPr lang="en-US" dirty="0" smtClean="0"/>
            </a:br>
            <a:endParaRPr lang="en-US" dirty="0" smtClean="0"/>
          </a:p>
          <a:p>
            <a:endParaRPr lang="en-US" dirty="0" smtClean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spect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Aspect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A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Aspect.thmx</Template>
  <TotalTime>222</TotalTime>
  <Words>667</Words>
  <Application>Microsoft Macintosh PowerPoint</Application>
  <PresentationFormat>On-screen Show (4:3)</PresentationFormat>
  <Paragraphs>102</Paragraphs>
  <Slides>13</Slides>
  <Notes>12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Aspect</vt:lpstr>
      <vt:lpstr>WritePad® SDK Overview</vt:lpstr>
      <vt:lpstr>SDK Components</vt:lpstr>
      <vt:lpstr>Specifications</vt:lpstr>
      <vt:lpstr>Specifications</vt:lpstr>
      <vt:lpstr>Specifications</vt:lpstr>
      <vt:lpstr>Specifications</vt:lpstr>
      <vt:lpstr>Handwriting Recognition Modes</vt:lpstr>
      <vt:lpstr>Engine diagram</vt:lpstr>
      <vt:lpstr>Recognition Engine Features</vt:lpstr>
      <vt:lpstr>Recognition Engine Features</vt:lpstr>
      <vt:lpstr>Recognition Engine Features</vt:lpstr>
      <vt:lpstr>Online Resources</vt:lpstr>
      <vt:lpstr>Thank you!</vt:lpstr>
    </vt:vector>
  </TitlesOfParts>
  <Company>PhatWare Corp.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PhatWare Corp.</dc:title>
  <dc:creator>Stan Miasnikov</dc:creator>
  <cp:lastModifiedBy>Stan Miasnikov</cp:lastModifiedBy>
  <cp:revision>22</cp:revision>
  <dcterms:created xsi:type="dcterms:W3CDTF">2012-09-03T18:21:51Z</dcterms:created>
  <dcterms:modified xsi:type="dcterms:W3CDTF">2014-12-03T03:25:58Z</dcterms:modified>
</cp:coreProperties>
</file>